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320" r:id="rId3"/>
    <p:sldId id="354" r:id="rId4"/>
    <p:sldId id="376" r:id="rId5"/>
    <p:sldId id="377" r:id="rId6"/>
    <p:sldId id="308" r:id="rId7"/>
  </p:sldIdLst>
  <p:sldSz cx="9144000" cy="6858000" type="screen4x3"/>
  <p:notesSz cx="6761163" cy="9942513"/>
  <p:defaultTextStyle>
    <a:defPPr>
      <a:defRPr lang="uk-UA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ІПАТЕНКО Олена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E28"/>
    <a:srgbClr val="6FCB6F"/>
    <a:srgbClr val="0D893C"/>
    <a:srgbClr val="E6F2E6"/>
    <a:srgbClr val="FEFEFE"/>
    <a:srgbClr val="EBE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0" autoAdjust="0"/>
    <p:restoredTop sz="94364" autoAdjust="0"/>
  </p:normalViewPr>
  <p:slideViewPr>
    <p:cSldViewPr>
      <p:cViewPr varScale="1">
        <p:scale>
          <a:sx n="73" d="100"/>
          <a:sy n="73" d="100"/>
        </p:scale>
        <p:origin x="1302" y="78"/>
      </p:cViewPr>
      <p:guideLst>
        <p:guide orient="horz" pos="22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999270-2091-4A62-85A4-CB85AC859806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0BE0B8-DFFD-4E98-B081-6593967AF23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BC1821-F3A6-4E7E-9D4F-1EC51BCE2F34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E2A1ADA-8F0E-4DA2-B323-94054D7EDA0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122D3-CACF-4845-B419-7F9A0C7A8E3D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4208C-5D54-48F0-BDB4-EA5090B1985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4927-49E9-4868-8043-AAD1B012BD63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ABB0-18D8-4776-8869-F3E56929D57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0906D-5A2D-47F2-B6F9-373E7F028D5F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280B-7295-4B9E-B4D5-60F18D74667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4145-E1AD-4D9D-885F-67E7C9C7F074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1636-1BA6-470D-B859-0EEA844A6A3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2524D-F7B5-4338-9716-C8288EC336A3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19EC-8755-4DB0-B248-F143B5590BE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E3721-97A1-4F82-9D6D-DDC690F6CFFC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BBA84-89D5-4325-A5AE-4646AFA0D40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1BF79-FC6F-449B-8816-5BD3686A657E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09BAE-20CC-4D9C-9832-8D52E690E30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690A9-5DE1-4B04-A3F1-AA18C48D6D6A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B458-AAF6-4376-89DA-BCE7F6EB75C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78CA-9785-4E3F-BDBF-E8D516D59045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B6ACC-665E-429B-8EB3-E476E050198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C338-0ED6-4C12-A73B-81042E941D71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E63A7-7B5A-476D-8922-F33C37290AB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51A07-73B4-45CA-9AA0-C882F977CA96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C41C0-843A-4C92-A4D9-56CEE055379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7CBF4E-CE95-4885-BF4C-FFBE1F502547}" type="datetimeFigureOut">
              <a:rPr lang="uk-UA"/>
              <a:pPr>
                <a:defRPr/>
              </a:pPr>
              <a:t>28.09.2021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 defTabSz="91423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0A3D9C-BF2C-4FE8-9E5A-C16D34EC7F8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увати 1"/>
          <p:cNvGrpSpPr>
            <a:grpSpLocks/>
          </p:cNvGrpSpPr>
          <p:nvPr/>
        </p:nvGrpSpPr>
        <p:grpSpPr bwMode="auto">
          <a:xfrm>
            <a:off x="0" y="2579688"/>
            <a:ext cx="9144000" cy="1436687"/>
            <a:chOff x="0" y="2579962"/>
            <a:chExt cx="9144000" cy="1436833"/>
          </a:xfrm>
        </p:grpSpPr>
        <p:sp>
          <p:nvSpPr>
            <p:cNvPr id="3" name="Прямокутник 2"/>
            <p:cNvSpPr/>
            <p:nvPr/>
          </p:nvSpPr>
          <p:spPr>
            <a:xfrm>
              <a:off x="0" y="2595839"/>
              <a:ext cx="9112250" cy="1403493"/>
            </a:xfrm>
            <a:prstGeom prst="rect">
              <a:avLst/>
            </a:prstGeom>
            <a:solidFill>
              <a:srgbClr val="FEFEF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3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  <p:sp>
          <p:nvSpPr>
            <p:cNvPr id="4" name="Прямокутник 3"/>
            <p:cNvSpPr/>
            <p:nvPr/>
          </p:nvSpPr>
          <p:spPr>
            <a:xfrm>
              <a:off x="2952750" y="2579962"/>
              <a:ext cx="203200" cy="1436833"/>
            </a:xfrm>
            <a:prstGeom prst="rect">
              <a:avLst/>
            </a:prstGeom>
            <a:solidFill>
              <a:srgbClr val="92D050">
                <a:alpha val="6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23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uk-UA"/>
            </a:p>
          </p:txBody>
        </p:sp>
        <p:sp>
          <p:nvSpPr>
            <p:cNvPr id="5" name="Прямокутник 4"/>
            <p:cNvSpPr/>
            <p:nvPr/>
          </p:nvSpPr>
          <p:spPr>
            <a:xfrm>
              <a:off x="3155950" y="2579962"/>
              <a:ext cx="5988050" cy="1436833"/>
            </a:xfrm>
            <a:prstGeom prst="rect">
              <a:avLst/>
            </a:prstGeom>
            <a:solidFill>
              <a:srgbClr val="286E28"/>
            </a:solidFill>
            <a:ln>
              <a:solidFill>
                <a:srgbClr val="286E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0074" rIns="0" bIns="40074" anchor="ctr"/>
            <a:lstStyle/>
            <a:p>
              <a:pPr algn="ctr">
                <a:spcAft>
                  <a:spcPts val="1050"/>
                </a:spcAft>
                <a:defRPr/>
              </a:pPr>
              <a:r>
                <a:rPr lang="uk-UA" sz="2400" b="1" dirty="0" smtClean="0">
                  <a:solidFill>
                    <a:srgbClr val="FFFFFF"/>
                  </a:solidFill>
                  <a:latin typeface="Tahoma" pitchFamily="34" charset="0"/>
                  <a:cs typeface="Tahoma" pitchFamily="34" charset="0"/>
                </a:rPr>
                <a:t>ПОРЯДОК ІНФОРМУВАННЯ ЦЕНТРІВ З НАДАННЯ БВПД ПРО ВИПАДКИ ЗАТРИМАННЯ ОСІБ</a:t>
              </a:r>
              <a:endParaRPr lang="uk-UA" sz="2400" b="1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pic>
          <p:nvPicPr>
            <p:cNvPr id="15367" name="Рисунок 6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0677" y="2579962"/>
              <a:ext cx="1963347" cy="14368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4941888" y="4567238"/>
            <a:ext cx="4202112" cy="19275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80147" tIns="40074" rIns="80147" bIns="40074">
            <a:spAutoFit/>
          </a:bodyPr>
          <a:lstStyle/>
          <a:p>
            <a:r>
              <a:rPr lang="uk-UA" sz="2000" b="1" dirty="0">
                <a:latin typeface="Tahoma" pitchFamily="34" charset="0"/>
                <a:cs typeface="Tahoma" pitchFamily="34" charset="0"/>
              </a:rPr>
              <a:t>Олена Іпатенко</a:t>
            </a:r>
            <a:r>
              <a:rPr lang="uk-UA" sz="2000" b="1" dirty="0" smtClean="0">
                <a:latin typeface="Tahoma" pitchFamily="34" charset="0"/>
                <a:cs typeface="Tahoma" pitchFamily="34" charset="0"/>
              </a:rPr>
              <a:t>, </a:t>
            </a:r>
          </a:p>
          <a:p>
            <a:r>
              <a:rPr lang="uk-UA" sz="2000" dirty="0" smtClean="0">
                <a:latin typeface="Tahoma" pitchFamily="34" charset="0"/>
                <a:cs typeface="Tahoma" pitchFamily="34" charset="0"/>
              </a:rPr>
              <a:t>заступник директора </a:t>
            </a:r>
          </a:p>
          <a:p>
            <a:r>
              <a:rPr lang="uk-UA" sz="2000" dirty="0" smtClean="0">
                <a:latin typeface="Tahoma" pitchFamily="34" charset="0"/>
                <a:cs typeface="Tahoma" pitchFamily="34" charset="0"/>
              </a:rPr>
              <a:t>Регіонального центру </a:t>
            </a:r>
            <a:r>
              <a:rPr lang="uk-UA" sz="2000" dirty="0">
                <a:latin typeface="Tahoma" pitchFamily="34" charset="0"/>
                <a:cs typeface="Tahoma" pitchFamily="34" charset="0"/>
              </a:rPr>
              <a:t>з надання</a:t>
            </a:r>
          </a:p>
          <a:p>
            <a:r>
              <a:rPr lang="uk-UA" sz="2000" dirty="0"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2000" dirty="0">
                <a:latin typeface="Tahoma" pitchFamily="34" charset="0"/>
                <a:cs typeface="Tahoma" pitchFamily="34" charset="0"/>
              </a:rPr>
            </a:br>
            <a:r>
              <a:rPr lang="uk-UA" sz="2000" dirty="0"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r>
              <a:rPr lang="uk-UA" sz="2000" dirty="0"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6804025" y="239713"/>
            <a:ext cx="226853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 anchor="ctr"/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1509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83189" y="1146323"/>
            <a:ext cx="8172910" cy="520766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4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6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7088" y="1341438"/>
            <a:ext cx="7705352" cy="4463826"/>
          </a:xfrm>
          <a:prstGeom prst="roundRect">
            <a:avLst/>
          </a:prstGeom>
          <a:solidFill>
            <a:srgbClr val="286E28"/>
          </a:solidFill>
          <a:ln>
            <a:solidFill>
              <a:srgbClr val="E6F2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ПОРЯДОК ІНФОРМУВАННЯ ЦЕНТРІВ З НАДАННЯ БЕЗОПЛАТНОЇ ВТОРИННОЇ ПРАВОВОЇ ДОПОМОГИ ПРО ВИПАДКИ ЗАТРИМАННЯ, АДМІНІСТРАТИВНОГО АРЕШТУ АБО ЗАСТОСУВАННЯ ЗАПОБІЖНОГО ЗАХОДУ У ВИГЛЯДІ ТРИМАННЯ ПІД ВАРТОЮ</a:t>
            </a:r>
          </a:p>
          <a:p>
            <a:pPr algn="ctr">
              <a:defRPr/>
            </a:pPr>
            <a:r>
              <a:rPr lang="uk-UA" sz="240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(ПОСТАНОВА КМУ ВІД 28.12.2011 №1363) </a:t>
            </a:r>
            <a:endParaRPr lang="ru-RU" sz="24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6804025" y="239713"/>
            <a:ext cx="226853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 anchor="ctr"/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3557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39784" y="1127053"/>
            <a:ext cx="8532779" cy="5630354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 smtClean="0">
                <a:ln>
                  <a:solidFill>
                    <a:sysClr val="windowText" lastClr="000000"/>
                  </a:solidFill>
                </a:ln>
                <a:solidFill>
                  <a:prstClr val="white">
                    <a:lumMod val="9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ХТО ПОВІДОМЛЯЄ </a:t>
            </a:r>
            <a:r>
              <a:rPr lang="uk-UA" sz="2400" b="1" dirty="0">
                <a:ln>
                  <a:solidFill>
                    <a:sysClr val="windowText" lastClr="000000"/>
                  </a:solidFill>
                </a:ln>
                <a:solidFill>
                  <a:prstClr val="white">
                    <a:lumMod val="9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ЦЕНТРИ З НАДАННЯ </a:t>
            </a:r>
            <a:r>
              <a:rPr lang="uk-UA" sz="2400" b="1" dirty="0" smtClean="0">
                <a:ln>
                  <a:solidFill>
                    <a:sysClr val="windowText" lastClr="000000"/>
                  </a:solidFill>
                </a:ln>
                <a:solidFill>
                  <a:prstClr val="white">
                    <a:lumMod val="95000"/>
                  </a:prst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БВПД ПРО ВИПАДКИ ЗАТРИМАННЯ ОСІБ</a:t>
            </a:r>
            <a:endParaRPr lang="uk-UA" sz="2400" b="1" dirty="0">
              <a:ln>
                <a:solidFill>
                  <a:sysClr val="windowText" lastClr="000000"/>
                </a:solidFill>
              </a:ln>
              <a:solidFill>
                <a:prstClr val="white">
                  <a:lumMod val="95000"/>
                </a:prst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b="1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8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1448" y="2784009"/>
            <a:ext cx="3485033" cy="667725"/>
          </a:xfrm>
          <a:prstGeom prst="round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орган (посадова особа), уповноважені здійснювати адміністративне затримання </a:t>
            </a:r>
            <a:endParaRPr lang="ru-RU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01888" y="3592721"/>
            <a:ext cx="3485032" cy="431843"/>
          </a:xfrm>
          <a:prstGeom prst="round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орган досудового розслідування</a:t>
            </a:r>
            <a:endParaRPr lang="ru-RU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91448" y="4807922"/>
            <a:ext cx="3463126" cy="398624"/>
          </a:xfrm>
          <a:prstGeom prst="round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прокурор</a:t>
            </a:r>
            <a:endParaRPr lang="ru-RU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99751" y="4216276"/>
            <a:ext cx="3468425" cy="426005"/>
          </a:xfrm>
          <a:prstGeom prst="round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слідчий</a:t>
            </a:r>
            <a:endParaRPr lang="ru-RU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59565" y="2896435"/>
            <a:ext cx="298089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55420" y="5344989"/>
            <a:ext cx="298089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67867" y="3558866"/>
            <a:ext cx="298089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48168" y="4177661"/>
            <a:ext cx="298089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91448" y="5336128"/>
            <a:ext cx="3485033" cy="506497"/>
          </a:xfrm>
          <a:prstGeom prst="round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</a:t>
            </a:r>
            <a:r>
              <a:rPr lang="uk-UA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лужбова особа, відповідальна за перебування затриманих</a:t>
            </a:r>
            <a:endParaRPr lang="ru-RU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555371" y="4755615"/>
            <a:ext cx="298089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364088" y="2050708"/>
            <a:ext cx="3485033" cy="549664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ЗАТРИМАНА ОСОБА</a:t>
            </a:r>
            <a:endParaRPr lang="ru-RU" dirty="0">
              <a:solidFill>
                <a:srgbClr val="F2F2F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355568" y="3006224"/>
            <a:ext cx="3485033" cy="1018339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БЛИЗЬКІ РОДИЧІ ЗАТРИМАНОЇ ОСОБИ ТА ЧЛЕНИ ЇЇ СІМ</a:t>
            </a:r>
            <a:r>
              <a:rPr lang="en-US" dirty="0" smtClean="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’</a:t>
            </a:r>
            <a:r>
              <a:rPr lang="uk-UA" dirty="0" smtClean="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Ї</a:t>
            </a:r>
            <a:endParaRPr lang="ru-RU" dirty="0">
              <a:solidFill>
                <a:srgbClr val="F2F2F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364087" y="4430415"/>
            <a:ext cx="3485033" cy="1947852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УПОВНОВАЖЕНИЙ ВЕРХОВНОЇ РАДИ УКРАЇНИ З ПРАВ ЛЮДИНИ, ЙОГО ПРЕДСТАВНИКИ, РЕГІОНАЛЬНІ ПРЕДСТАВНИЦТВА</a:t>
            </a:r>
            <a:endParaRPr lang="ru-RU" dirty="0">
              <a:solidFill>
                <a:srgbClr val="F2F2F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567868" y="5998641"/>
            <a:ext cx="298089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91449" y="6026479"/>
            <a:ext cx="3485033" cy="447562"/>
          </a:xfrm>
          <a:prstGeom prst="round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і</a:t>
            </a:r>
            <a:r>
              <a:rPr lang="uk-UA" sz="14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нша уповноважена службова особа</a:t>
            </a:r>
            <a:endParaRPr lang="ru-RU" sz="14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99751" y="2022330"/>
            <a:ext cx="3485033" cy="625968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 smtClean="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СУБ</a:t>
            </a:r>
            <a:r>
              <a:rPr lang="en-US" dirty="0" smtClean="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’</a:t>
            </a:r>
            <a:r>
              <a:rPr lang="uk-UA" dirty="0" smtClean="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ЄКТИ ПОДАННЯ ІНФОРМАЦІЇ</a:t>
            </a:r>
            <a:endParaRPr lang="ru-RU" dirty="0">
              <a:solidFill>
                <a:srgbClr val="F2F2F2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4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6804025" y="239713"/>
            <a:ext cx="226853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 anchor="ctr"/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3557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187450"/>
            <a:ext cx="8172909" cy="5538490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ВИДИ ЗАТРИМАНЬ, ПРО ЯКІ СУБ</a:t>
            </a:r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2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ЄКТИ ПОДАННЯ ІНФОРМАЦІЇ ПОВІДОМЛЯЮТЬ ЦЕНТРИ З НАДАННЯ БВПД</a:t>
            </a:r>
            <a:endParaRPr lang="uk-UA" sz="28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647" y="3398495"/>
            <a:ext cx="3098113" cy="849313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з</a:t>
            </a:r>
            <a:r>
              <a:rPr lang="uk-UA" sz="160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атримання за підозрою у вчиненні злочину</a:t>
            </a:r>
            <a:endParaRPr lang="ru-RU" sz="16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03647" y="4389028"/>
            <a:ext cx="3128342" cy="1156574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з</a:t>
            </a:r>
            <a:r>
              <a:rPr lang="uk-UA" sz="160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атримання на підставі ухвали слідчого судді, суду про дозвіл на затримання з метою приводу</a:t>
            </a:r>
            <a:endParaRPr lang="ru-RU" sz="16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97846" y="2751913"/>
            <a:ext cx="3662268" cy="42600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КРИМІНАЛЬНІ ЗАТРИМАННЯ</a:t>
            </a:r>
            <a:endParaRPr lang="ru-RU" sz="16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897847" y="3571532"/>
            <a:ext cx="482059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33876" y="5665440"/>
            <a:ext cx="3098113" cy="940661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о</a:t>
            </a:r>
            <a:r>
              <a:rPr lang="uk-UA" sz="1600" dirty="0" smtClean="0">
                <a:solidFill>
                  <a:srgbClr val="F2F2F2"/>
                </a:solidFill>
                <a:latin typeface="Tahoma" pitchFamily="34" charset="0"/>
                <a:cs typeface="Tahoma" pitchFamily="34" charset="0"/>
              </a:rPr>
              <a:t>брання запобіжного заходу у вигляді тримання під вартою</a:t>
            </a:r>
            <a:endParaRPr lang="ru-RU" sz="1600" dirty="0">
              <a:solidFill>
                <a:srgbClr val="F2F2F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897846" y="4766563"/>
            <a:ext cx="482059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921588" y="5884151"/>
            <a:ext cx="482059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97846" y="3177918"/>
            <a:ext cx="0" cy="3059394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4834151" y="2751913"/>
            <a:ext cx="3662268" cy="426005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АДМІНІСТРАТИВНІ ЗАТРИМАННЯ</a:t>
            </a:r>
            <a:endParaRPr lang="ru-RU" sz="16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398306" y="3398495"/>
            <a:ext cx="3098113" cy="849313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з</a:t>
            </a:r>
            <a:r>
              <a:rPr lang="uk-UA" sz="160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астосування адміністративного затримання</a:t>
            </a:r>
            <a:endParaRPr lang="ru-RU" sz="16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398306" y="4420487"/>
            <a:ext cx="3098113" cy="849313"/>
          </a:xfrm>
          <a:prstGeom prst="roundRect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dirty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з</a:t>
            </a:r>
            <a:r>
              <a:rPr lang="uk-UA" sz="1600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астосування адміністративного арешту</a:t>
            </a:r>
            <a:endParaRPr lang="ru-RU" sz="1600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4917299" y="3579802"/>
            <a:ext cx="482059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4887928" y="4594543"/>
            <a:ext cx="482059" cy="503237"/>
          </a:xfrm>
          <a:prstGeom prst="rightArrow">
            <a:avLst/>
          </a:prstGeom>
          <a:solidFill>
            <a:srgbClr val="286E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flipH="1">
            <a:off x="4843425" y="3175349"/>
            <a:ext cx="22069" cy="1791966"/>
          </a:xfrm>
          <a:prstGeom prst="line">
            <a:avLst/>
          </a:prstGeom>
          <a:ln>
            <a:solidFill>
              <a:srgbClr val="286E28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15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6804025" y="239713"/>
            <a:ext cx="226853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 anchor="ctr"/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23557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611560" y="1206395"/>
            <a:ext cx="8352928" cy="5538490"/>
          </a:xfrm>
          <a:prstGeom prst="rect">
            <a:avLst/>
          </a:prstGeom>
          <a:ln>
            <a:solidFill>
              <a:srgbClr val="286E2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АЛГОРИТМ ІНФОРМУВАННЯ РЕГІОНАЛЬНОГО ЦЕНТРУ З НАДАННЯ БВПД ПРО ВИПАДКИ ЗАТРИМАННЯ ОСІБ СУБ</a:t>
            </a:r>
            <a:r>
              <a:rPr lang="en-US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14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ЄКТАМИ ПОДАННЯ ІНФОРМАЦІЇ</a:t>
            </a:r>
          </a:p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Округлений прямокутник 1"/>
          <p:cNvSpPr/>
          <p:nvPr/>
        </p:nvSpPr>
        <p:spPr>
          <a:xfrm>
            <a:off x="660048" y="1742210"/>
            <a:ext cx="2223008" cy="316835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05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</a:t>
            </a:r>
            <a:r>
              <a:rPr lang="ru-RU" sz="105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105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ЄКТ ПОДАННЯ ІНФОРМАЦІЇ</a:t>
            </a:r>
            <a:endParaRPr lang="ru-RU" sz="105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05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орган (посадова особа), уповноважений здійснювати адміністративні затримання</a:t>
            </a:r>
            <a:endParaRPr lang="ru-RU" sz="105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05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орган досудового розслідування </a:t>
            </a:r>
            <a:endParaRPr lang="ru-RU" sz="105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05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слідчий</a:t>
            </a:r>
            <a:endParaRPr lang="ru-RU" sz="105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05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прокурор</a:t>
            </a:r>
            <a:endParaRPr lang="ru-RU" sz="105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05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службова особа, відповідальна за перебування затриманих</a:t>
            </a:r>
            <a:endParaRPr lang="ru-RU" sz="105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05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інша уповноважена службова особа</a:t>
            </a:r>
            <a:endParaRPr lang="ru-RU" sz="105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Виноска зі стрілкою вправо 4"/>
          <p:cNvSpPr/>
          <p:nvPr/>
        </p:nvSpPr>
        <p:spPr>
          <a:xfrm>
            <a:off x="2975791" y="2300800"/>
            <a:ext cx="1345183" cy="2009775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Затримав-</a:t>
            </a:r>
            <a:r>
              <a:rPr lang="uk-UA" sz="1000" dirty="0" err="1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ши</a:t>
            </a:r>
            <a:r>
              <a:rPr lang="uk-UA" sz="1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особу за:</a:t>
            </a:r>
            <a:endParaRPr lang="ru-RU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Прямокутник 6"/>
          <p:cNvSpPr/>
          <p:nvPr/>
        </p:nvSpPr>
        <p:spPr>
          <a:xfrm>
            <a:off x="4368147" y="1782196"/>
            <a:ext cx="2580117" cy="476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підозрою у вчиненні злочину </a:t>
            </a:r>
            <a:endParaRPr lang="ru-RU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кутник 10"/>
          <p:cNvSpPr/>
          <p:nvPr/>
        </p:nvSpPr>
        <p:spPr>
          <a:xfrm>
            <a:off x="4375006" y="2404444"/>
            <a:ext cx="2573258" cy="5151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uk-UA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підставі ухвали слідчого судді, суду про дозвіл на затримання з метою приводу</a:t>
            </a:r>
            <a:endParaRPr lang="ru-RU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Прямокутник 11"/>
          <p:cNvSpPr/>
          <p:nvPr/>
        </p:nvSpPr>
        <p:spPr>
          <a:xfrm>
            <a:off x="4368147" y="3065591"/>
            <a:ext cx="2565266" cy="4801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uk-UA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Обрання запобіжного заходу у вигляді тримання під вартою</a:t>
            </a:r>
            <a:endParaRPr lang="ru-RU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Прямокутник 9"/>
          <p:cNvSpPr/>
          <p:nvPr/>
        </p:nvSpPr>
        <p:spPr>
          <a:xfrm>
            <a:off x="4368147" y="3677394"/>
            <a:ext cx="2565266" cy="476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Застосування адміністративного затримання</a:t>
            </a:r>
            <a:endParaRPr lang="ru-RU" sz="10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Прямокутник 7"/>
          <p:cNvSpPr/>
          <p:nvPr/>
        </p:nvSpPr>
        <p:spPr>
          <a:xfrm>
            <a:off x="4375006" y="4335647"/>
            <a:ext cx="2573258" cy="476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05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Застосування адміністративного арешту</a:t>
            </a:r>
            <a:endParaRPr lang="ru-RU" sz="105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Прямокутник 2"/>
          <p:cNvSpPr/>
          <p:nvPr/>
        </p:nvSpPr>
        <p:spPr>
          <a:xfrm>
            <a:off x="7480720" y="1669324"/>
            <a:ext cx="1406429" cy="49026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05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НЕГАЙНО</a:t>
            </a:r>
            <a:endParaRPr lang="ru-RU" sz="105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05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(протягом години) </a:t>
            </a:r>
            <a:endParaRPr lang="ru-RU" sz="105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05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після </a:t>
            </a:r>
            <a:r>
              <a:rPr lang="uk-UA" sz="105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фактичного</a:t>
            </a:r>
            <a:r>
              <a:rPr lang="uk-UA" sz="105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затримання особи повідомляє відповідному </a:t>
            </a:r>
            <a:r>
              <a:rPr lang="uk-UA" sz="105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регіональному центру з надання БВПД</a:t>
            </a:r>
            <a:r>
              <a:rPr lang="uk-UA" sz="105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(з урахуванням вимог ч. 3 ст. 261 КУпАП та ст.19 ЗУ «Про Державну прикордонну службу України») наступні відомості про затриману особу:</a:t>
            </a:r>
            <a:endParaRPr lang="ru-RU" sz="105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Прямокутник 22"/>
          <p:cNvSpPr/>
          <p:nvPr/>
        </p:nvSpPr>
        <p:spPr>
          <a:xfrm>
            <a:off x="673760" y="5009227"/>
            <a:ext cx="6274504" cy="1735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en-US" sz="10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10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uk-UA" sz="10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прізвище</a:t>
            </a:r>
            <a:r>
              <a:rPr lang="uk-UA" sz="1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ім</a:t>
            </a:r>
            <a:r>
              <a:rPr lang="ru-RU" sz="1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uk-UA" sz="1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я, по батькові та дата народження особи (якщо відомо);</a:t>
            </a:r>
            <a:endParaRPr lang="ru-RU" sz="1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sz="10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час </a:t>
            </a:r>
            <a:r>
              <a:rPr lang="uk-UA" sz="1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 підстави для затримання особи;</a:t>
            </a:r>
            <a:endParaRPr lang="ru-RU" sz="1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т</a:t>
            </a:r>
            <a:r>
              <a:rPr lang="uk-UA" sz="10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очна </a:t>
            </a:r>
            <a:r>
              <a:rPr lang="uk-UA" sz="1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адреса місця для конфіденційного побачення адвоката із затриманою особою;</a:t>
            </a:r>
            <a:endParaRPr lang="ru-RU" sz="1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sz="10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найменування </a:t>
            </a:r>
            <a:r>
              <a:rPr lang="uk-UA" sz="1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(прізвище та ініціали) суб’єкта подання інформації, його </a:t>
            </a:r>
            <a:r>
              <a:rPr lang="ru-RU" sz="1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поштова адреса, номери телефону та електронної пошти);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дата </a:t>
            </a:r>
            <a:r>
              <a:rPr lang="ru-RU" sz="1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винесення постанови про застосування адміністративного арешту (постановдення ухвали про обрання запобіжного заходу у вигляді тримання під вартою), найменування суду та/або прізвище та ініціали судді, що виніс постанову (постановив ухвалу у відповідних випадках);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000" b="1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ПІБ </a:t>
            </a:r>
            <a:r>
              <a:rPr lang="ru-RU" sz="1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 найменування посади особи, яка передала повідомлення, її номер телефону.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Стрілка вправо 24"/>
          <p:cNvSpPr/>
          <p:nvPr/>
        </p:nvSpPr>
        <p:spPr>
          <a:xfrm>
            <a:off x="7040999" y="2907189"/>
            <a:ext cx="405181" cy="79699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4" name="Стрілка вліво 8"/>
          <p:cNvSpPr/>
          <p:nvPr/>
        </p:nvSpPr>
        <p:spPr>
          <a:xfrm>
            <a:off x="6989612" y="5404978"/>
            <a:ext cx="419100" cy="711540"/>
          </a:xfrm>
          <a:prstGeom prst="lef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98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0" y="240171"/>
            <a:ext cx="9144000" cy="754661"/>
          </a:xfrm>
          <a:prstGeom prst="rect">
            <a:avLst/>
          </a:prstGeom>
          <a:solidFill>
            <a:srgbClr val="286E28"/>
          </a:solidFill>
          <a:ln>
            <a:solidFill>
              <a:srgbClr val="286E28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6804025" y="239713"/>
            <a:ext cx="2268538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 anchor="ctr"/>
          <a:lstStyle/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Регіональний центр з надання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безоплатної вторинної</a:t>
            </a:r>
            <a:b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правової допомоги </a:t>
            </a:r>
          </a:p>
          <a:p>
            <a:pPr defTabSz="914400">
              <a:lnSpc>
                <a:spcPct val="80000"/>
              </a:lnSpc>
            </a:pPr>
            <a:r>
              <a:rPr lang="uk-UA" sz="1000" b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 Херсонській області</a:t>
            </a:r>
          </a:p>
        </p:txBody>
      </p:sp>
      <p:pic>
        <p:nvPicPr>
          <p:cNvPr id="17413" name="Рисунок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7700" y="260350"/>
            <a:ext cx="10048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кутник 3"/>
          <p:cNvSpPr/>
          <p:nvPr/>
        </p:nvSpPr>
        <p:spPr>
          <a:xfrm>
            <a:off x="179388" y="107950"/>
            <a:ext cx="215900" cy="1079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179512" y="2420888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187896" y="4077072"/>
            <a:ext cx="288032" cy="288032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39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2" name="Прямокутник 1"/>
          <p:cNvSpPr/>
          <p:nvPr/>
        </p:nvSpPr>
        <p:spPr>
          <a:xfrm>
            <a:off x="592858" y="1187450"/>
            <a:ext cx="8371630" cy="54099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 defTabSz="914239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uk-UA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74" y="1279720"/>
            <a:ext cx="3439961" cy="12339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7296" y="1640650"/>
            <a:ext cx="277193" cy="51210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7146" y="1273196"/>
            <a:ext cx="4547342" cy="131360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3661" y="2593404"/>
            <a:ext cx="541697" cy="27701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1933" y="2962551"/>
            <a:ext cx="1441711" cy="152173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25413" y="3467694"/>
            <a:ext cx="264223" cy="55478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3498" y="2645467"/>
            <a:ext cx="2900726" cy="215751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10991" y="2768571"/>
            <a:ext cx="3105583" cy="2000529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91341" y="3446831"/>
            <a:ext cx="256993" cy="55478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727327" y="4946100"/>
            <a:ext cx="737680" cy="24081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22004" y="5245919"/>
            <a:ext cx="2152950" cy="100979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00268" y="5406526"/>
            <a:ext cx="290133" cy="54868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588062" y="4995067"/>
            <a:ext cx="1512168" cy="137160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24406" y="5335554"/>
            <a:ext cx="408467" cy="55478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557049" y="4946100"/>
            <a:ext cx="3383263" cy="1609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4925</TotalTime>
  <Words>459</Words>
  <Application>Microsoft Office PowerPoint</Application>
  <PresentationFormat>Экран (4:3)</PresentationFormat>
  <Paragraphs>120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MaTeMat1K</dc:creator>
  <cp:lastModifiedBy>ІПАТЕНКО Олена</cp:lastModifiedBy>
  <cp:revision>785</cp:revision>
  <cp:lastPrinted>2016-06-08T13:41:31Z</cp:lastPrinted>
  <dcterms:created xsi:type="dcterms:W3CDTF">2010-02-23T11:30:32Z</dcterms:created>
  <dcterms:modified xsi:type="dcterms:W3CDTF">2021-09-28T09:11:29Z</dcterms:modified>
</cp:coreProperties>
</file>